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77" r:id="rId4"/>
    <p:sldId id="258" r:id="rId5"/>
    <p:sldId id="259" r:id="rId6"/>
    <p:sldId id="260" r:id="rId7"/>
    <p:sldId id="261" r:id="rId8"/>
    <p:sldId id="266" r:id="rId9"/>
    <p:sldId id="275" r:id="rId10"/>
    <p:sldId id="263" r:id="rId11"/>
    <p:sldId id="269" r:id="rId12"/>
    <p:sldId id="268" r:id="rId13"/>
    <p:sldId id="270" r:id="rId14"/>
    <p:sldId id="271" r:id="rId15"/>
    <p:sldId id="276" r:id="rId16"/>
    <p:sldId id="272" r:id="rId17"/>
    <p:sldId id="273" r:id="rId18"/>
    <p:sldId id="274" r:id="rId19"/>
    <p:sldId id="262" r:id="rId20"/>
    <p:sldId id="26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7544" autoAdjust="0"/>
  </p:normalViewPr>
  <p:slideViewPr>
    <p:cSldViewPr snapToGrid="0">
      <p:cViewPr varScale="1">
        <p:scale>
          <a:sx n="65" d="100"/>
          <a:sy n="65" d="100"/>
        </p:scale>
        <p:origin x="6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wards, Hope" userId="eb57abe9-f4bd-4cff-a5df-0d4ab92415c8" providerId="ADAL" clId="{564D50E3-0DDD-491E-BDA7-44DD72661144}"/>
    <pc:docChg chg="modSld">
      <pc:chgData name="Edwards, Hope" userId="eb57abe9-f4bd-4cff-a5df-0d4ab92415c8" providerId="ADAL" clId="{564D50E3-0DDD-491E-BDA7-44DD72661144}" dt="2025-02-26T20:31:59.824" v="46" actId="20577"/>
      <pc:docMkLst>
        <pc:docMk/>
      </pc:docMkLst>
      <pc:sldChg chg="modSp mod">
        <pc:chgData name="Edwards, Hope" userId="eb57abe9-f4bd-4cff-a5df-0d4ab92415c8" providerId="ADAL" clId="{564D50E3-0DDD-491E-BDA7-44DD72661144}" dt="2025-02-26T20:31:59.824" v="46" actId="20577"/>
        <pc:sldMkLst>
          <pc:docMk/>
          <pc:sldMk cId="3085446174" sldId="258"/>
        </pc:sldMkLst>
        <pc:spChg chg="mod">
          <ac:chgData name="Edwards, Hope" userId="eb57abe9-f4bd-4cff-a5df-0d4ab92415c8" providerId="ADAL" clId="{564D50E3-0DDD-491E-BDA7-44DD72661144}" dt="2025-02-26T20:31:59.824" v="46" actId="20577"/>
          <ac:spMkLst>
            <pc:docMk/>
            <pc:sldMk cId="3085446174" sldId="258"/>
            <ac:spMk id="3" creationId="{EC2985FA-CB60-D60D-4687-F7308643BDC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8D083-5725-4074-A335-1A7D8059E577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A2B9C2-8960-43DA-A77D-3C3B68DBD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220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years past it was 6 out of 10 pills seized by the DEA have a potentially lethal does of fentanyl, showing that this is an issue not going away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A2B9C2-8960-43DA-A77D-3C3B68DBDF9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10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Harford public school was sued due to 13yr old consuming fentanyl and dying-https://www.fox61.com/article/news/local/hartford-county/hartford/family-of-student-who-died-of-fentanyl-overdose-sues-hartford/520-9c81b674-fb35-4dc5-ba4b-5921ee24788a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A2B9C2-8960-43DA-A77D-3C3B68DBDF9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288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Persons with lived experiences may provide unique and key insights to aid in planning</a:t>
            </a:r>
          </a:p>
          <a:p>
            <a:endParaRPr lang="en-US" dirty="0"/>
          </a:p>
          <a:p>
            <a:r>
              <a:rPr lang="en-US" dirty="0"/>
              <a:t>Student athletes are at a higher risk for injuries than other student identities. This can put them at risk for misusing opioids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A2B9C2-8960-43DA-A77D-3C3B68DBDF9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652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Once again, these things are also on the Narcan Toolkit &amp; there is a sample Naloxone (Narcan) Policy in basecamp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A2B9C2-8960-43DA-A77D-3C3B68DBDF9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416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t’s</a:t>
            </a:r>
            <a:r>
              <a:rPr lang="en-US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crucial to regularly review and update the plan to adapt to evolving circumstances and ensure its effectiveness in addressing opioid-related challenges on campus. </a:t>
            </a:r>
            <a:r>
              <a:rPr lang="en-US" sz="1800" kern="10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Additionally, legal, and ethical considerations should guide the implementation of these measures.</a:t>
            </a:r>
            <a:endParaRPr lang="en-US" sz="18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A2B9C2-8960-43DA-A77D-3C3B68DBDF9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67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5130" y="1066800"/>
            <a:ext cx="8112369" cy="2073119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 cap="all" spc="39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9965" y="6245352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064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8700" y="2161903"/>
            <a:ext cx="10134600" cy="3743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26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6250" y="723899"/>
            <a:ext cx="2271849" cy="5410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3900" y="723899"/>
            <a:ext cx="8302534" cy="5410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42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93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>
            <a:normAutofit/>
          </a:bodyPr>
          <a:lstStyle>
            <a:lvl1pPr algn="ctr">
              <a:defRPr sz="3200" cap="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2154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2155369"/>
            <a:ext cx="4953000" cy="39983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07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306" y="2619103"/>
            <a:ext cx="4849036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108" y="1801620"/>
            <a:ext cx="4904585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108" y="2619103"/>
            <a:ext cx="4904585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78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264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26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370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5942012" cy="4838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6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97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Tx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-228600" algn="l" defTabSz="914400" rtl="0" eaLnBrk="1" latinLnBrk="0" hangingPunct="1">
        <a:lnSpc>
          <a:spcPct val="11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mmwr/volumes/71/wr/mm7150a2.htm?s_cid=mm7150a2_w" TargetMode="External"/><Relationship Id="rId2" Type="http://schemas.openxmlformats.org/officeDocument/2006/relationships/hyperlink" Target="https://www.dea.gov/fentanylawarenes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ems.ed.gov/docs/OpioidsFactSheet_508c.pdf" TargetMode="External"/><Relationship Id="rId5" Type="http://schemas.openxmlformats.org/officeDocument/2006/relationships/hyperlink" Target="https://health.mo.gov/living/families/schoolhealth/pdf/naloxone-toolkit.pdf" TargetMode="External"/><Relationship Id="rId4" Type="http://schemas.openxmlformats.org/officeDocument/2006/relationships/hyperlink" Target="https://revisor.mo.gov/main/OneSection.aspx?section=195.205#:~:text=Missouri%20Revisor%20of%20Statutes%20%2D%20Revised%20Statutes%20of%20Missouri%2C%20RSMo%20Section%20195.205&amp;text=195.205.,provide%20information%20and%20resources%2C%20whe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legislativeanalysis.org/model-expanded-access-to-emergency-opioid-antagonists-ac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pip.org/toolkit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DD8EACB7-D372-470B-B76E-A829D0031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4" name="Picture 53" descr="Isolated twigs and flowers on a white surface">
            <a:extLst>
              <a:ext uri="{FF2B5EF4-FFF2-40B4-BE49-F238E27FC236}">
                <a16:creationId xmlns:a16="http://schemas.microsoft.com/office/drawing/2014/main" id="{1C86EC74-1664-864B-0311-2AB34063BF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355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55" name="Rectangle 5">
            <a:extLst>
              <a:ext uri="{FF2B5EF4-FFF2-40B4-BE49-F238E27FC236}">
                <a16:creationId xmlns:a16="http://schemas.microsoft.com/office/drawing/2014/main" id="{FBE11A49-02A1-4D4C-9A49-CDF496B109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3900" y="723900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173373-B745-E5A3-E69B-E42EA655CA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561" y="1066800"/>
            <a:ext cx="3931320" cy="226719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Toolkit for Administrator buy-in: Naloxone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582FEF-D05C-CD93-0BE5-B9D232FCBD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561" y="4327781"/>
            <a:ext cx="3931321" cy="1033669"/>
          </a:xfrm>
        </p:spPr>
        <p:txBody>
          <a:bodyPr>
            <a:normAutofit fontScale="70000" lnSpcReduction="20000"/>
          </a:bodyPr>
          <a:lstStyle/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Hope Edwards</a:t>
            </a:r>
          </a:p>
          <a:p>
            <a:pPr marL="0" lvl="0" indent="0" algn="ctr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100000"/>
              <a:buNone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Opioid Project Coordinator: Missouri Partners in Prevention</a:t>
            </a:r>
          </a:p>
          <a:p>
            <a:pPr marL="0" lvl="0" indent="0" algn="ctr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100000"/>
              <a:buNone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haedwards@mail.missouri.edu</a:t>
            </a:r>
          </a:p>
          <a:p>
            <a:endParaRPr lang="en-US" dirty="0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F1732D3A-CFF0-45BE-AD79-F83D0272C6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580479" y="3871114"/>
            <a:ext cx="867485" cy="115439"/>
            <a:chOff x="8910933" y="1861308"/>
            <a:chExt cx="867485" cy="115439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892F72C-7FB6-49C8-A402-D5DC42DB67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C92C2E1-605F-49BD-8AC8-DC52B3015E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8BE2E0F-EE6D-4748-AB8F-724D0DDC6E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87425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82346-A39E-14D4-FFC3-53B61FD85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Goals &amp; a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B7043-17EB-B7A3-86E3-4E07924B0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2161904"/>
            <a:ext cx="10134600" cy="3334022"/>
          </a:xfrm>
        </p:spPr>
        <p:txBody>
          <a:bodyPr>
            <a:noAutofit/>
          </a:bodyPr>
          <a:lstStyle/>
          <a:p>
            <a:pPr lvl="1" indent="0">
              <a:buNone/>
            </a:pPr>
            <a:r>
              <a:rPr lang="en-US" sz="2000" dirty="0"/>
              <a:t>Goals to outline: </a:t>
            </a:r>
          </a:p>
          <a:p>
            <a:pPr marL="617220" lvl="1" indent="-342900"/>
            <a:r>
              <a:rPr lang="en-US" sz="2000" dirty="0"/>
              <a:t>Prevention- How to prevent an opioid overdose from occurring on campus</a:t>
            </a:r>
          </a:p>
          <a:p>
            <a:pPr marL="617220" lvl="1" indent="-342900"/>
            <a:r>
              <a:rPr lang="en-US" sz="2000" dirty="0"/>
              <a:t>Protection- How this plan will protect students, faculty &amp; staff from an opioid overdose</a:t>
            </a:r>
          </a:p>
          <a:p>
            <a:pPr marL="617220" lvl="1" indent="-342900"/>
            <a:r>
              <a:rPr lang="en-US" sz="2000" dirty="0"/>
              <a:t>Mitigation- How this plan will reduce the likelihood of an opioid overdose from occurring as well as reducing the loss of life by lessening the impact of an opioid overdose</a:t>
            </a:r>
          </a:p>
          <a:p>
            <a:pPr marL="617220" lvl="1" indent="-342900"/>
            <a:r>
              <a:rPr lang="en-US" sz="2000" dirty="0"/>
              <a:t>Response- How to stabilize an opioid-related emergency once it has happened. Establish a safe and secure environment. Save lives &amp; facilitate the transition to recovery</a:t>
            </a:r>
          </a:p>
          <a:p>
            <a:pPr marL="617220" lvl="1" indent="-342900"/>
            <a:r>
              <a:rPr lang="en-US" sz="2000" dirty="0"/>
              <a:t>Recovery- How will this aid in restoration back to a learning environment after an opioid overdose</a:t>
            </a:r>
          </a:p>
        </p:txBody>
      </p:sp>
    </p:spTree>
    <p:extLst>
      <p:ext uri="{BB962C8B-B14F-4D97-AF65-F5344CB8AC3E}">
        <p14:creationId xmlns:p14="http://schemas.microsoft.com/office/powerpoint/2010/main" val="1689408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82346-A39E-14D4-FFC3-53B61FD85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Goals &amp; a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B7043-17EB-B7A3-86E3-4E07924B0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2161903"/>
            <a:ext cx="10134600" cy="4305572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Decide together how you might involve outside stakeholders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goal should be to make it as widely available as possible</a:t>
            </a:r>
          </a:p>
          <a:p>
            <a:pPr marL="617220" lvl="1" indent="-342900"/>
            <a:r>
              <a:rPr lang="en-US" dirty="0"/>
              <a:t>As soon as possible with the fewest barriers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Outline the goals in a way that align with the school’s vision/mission</a:t>
            </a:r>
          </a:p>
          <a:p>
            <a:pPr marL="617220" lvl="1" indent="-342900"/>
            <a:r>
              <a:rPr lang="en-US" dirty="0"/>
              <a:t>Talking about school safety is a good place to start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Let administration know how they can support you in said goals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Make sure to include General Council- not a time to fly under the radar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Let them know that this could/would be a crucial part of the DSFCA biennial review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course of required actions should indicate a leader(s) that should be reported to if an incident were to occur on campus and where resources will be located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If you have the capacity, volunteer to take the leadership role</a:t>
            </a:r>
          </a:p>
          <a:p>
            <a:pPr marL="617220" lvl="1" indent="-342900"/>
            <a:endParaRPr lang="en-US" dirty="0"/>
          </a:p>
          <a:p>
            <a:pPr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614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1C556-0C99-8346-5629-314DD89E1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ACC5B-F99C-6EF8-C726-3E9875CE1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Stakeholders should be outlined with responsibilities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Create an evaluation plan for identifying and gaps or weaknesses that may require revisions/updates</a:t>
            </a:r>
          </a:p>
          <a:p>
            <a:pPr marL="617220" lvl="1" indent="-342900"/>
            <a:r>
              <a:rPr lang="en-US" dirty="0"/>
              <a:t>Start small, keep in mind it’s not a race, and phases of the plan can be added on later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Include ways to make all staff/faculty on campus aware of policy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Identify signs to recognize signs of potential opioid related overdose in any campus community member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Establish a protocol for where to report concerns about suspected opioid use/misuse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 marketing plan for what implementation would look like visually should be included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477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81E0F-68A1-A8FC-3CD6-7A2BAD6E3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Combating Stigma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34349-0C1B-433F-691F-59DE68C60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addition to providing information about education on the topic of opioids, overdose, and naloxone, project leaders should provide training and education on the reduction of stigma associated with substance use/misuse.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Training should include efforts to counter false perception about substance use disorders.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Make sure to have someone in your committee that could be viewed as a “health expert” or leader on campus to go over any concerns.</a:t>
            </a:r>
          </a:p>
        </p:txBody>
      </p:sp>
    </p:spTree>
    <p:extLst>
      <p:ext uri="{BB962C8B-B14F-4D97-AF65-F5344CB8AC3E}">
        <p14:creationId xmlns:p14="http://schemas.microsoft.com/office/powerpoint/2010/main" val="809659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0E828-1812-07F0-1FB9-385754462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Barriers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6AFBD-4E46-9A8B-B756-0B227004F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Questions of cost: General Council or other administrators may ask about how to sustain this</a:t>
            </a:r>
          </a:p>
          <a:p>
            <a:r>
              <a:rPr lang="en-US" dirty="0"/>
              <a:t>	* MIMH doesn’t have a plan to end distributing free Narcan as of now, but it’s something 	that could happen and should be considered while planning. </a:t>
            </a:r>
          </a:p>
          <a:p>
            <a:r>
              <a:rPr lang="en-US" dirty="0"/>
              <a:t>		* This is where you can bring up areas to pull money from in the future (student 		fees, student organizations, grants…) </a:t>
            </a:r>
          </a:p>
          <a:p>
            <a:r>
              <a:rPr lang="en-US" dirty="0"/>
              <a:t>Administration or other campus entities think it’s not a problem on campus</a:t>
            </a:r>
          </a:p>
          <a:p>
            <a:r>
              <a:rPr lang="en-US" dirty="0"/>
              <a:t>	* While this is mostly true- with the introduction of fentanyl in substances, students may 		be unaware they are consuming opioids</a:t>
            </a:r>
          </a:p>
          <a:p>
            <a:r>
              <a:rPr lang="en-US" dirty="0"/>
              <a:t>	* Could include being an active citizen</a:t>
            </a:r>
          </a:p>
          <a:p>
            <a:r>
              <a:rPr lang="en-US" dirty="0"/>
              <a:t>	* It just takes one student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835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0E828-1812-07F0-1FB9-385754462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Barriers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6AFBD-4E46-9A8B-B756-0B227004F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Administration requiring/asking for proof of student identification</a:t>
            </a:r>
          </a:p>
          <a:p>
            <a:r>
              <a:rPr lang="en-US" dirty="0"/>
              <a:t>	*If you would require some type of information, consider an e-mail</a:t>
            </a:r>
          </a:p>
          <a:p>
            <a:pPr lvl="1" indent="0">
              <a:buNone/>
            </a:pPr>
            <a:r>
              <a:rPr lang="en-US" dirty="0"/>
              <a:t>		*This can aid in asking for follow-up information for data collection purposes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798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25A59-234C-2FF4-9559-FC8E4386B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Areas for Inclusion in “Phase Two”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9E49E-8B12-8142-60FD-D32EFEF95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Include residence hall advisors or FSL housing if you have these on campus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Narcan vending machines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Establishing a Peer Education program for training/handing out Narcan on campus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Anything outlined in the Narcan Tool not included in Phase One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Have a way to contact students who choose to provide information about follow-up questions (was it used, do they need more, would they like training…)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007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896A1-AD6F-1C75-48DE-44FDD6869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EE308-C684-A236-30EE-FB4173701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Start with a modest plan</a:t>
            </a:r>
            <a:r>
              <a:rPr lang="en-US" dirty="0"/>
              <a:t>, you can always add on to in the future</a:t>
            </a: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Document everything</a:t>
            </a:r>
            <a:r>
              <a:rPr lang="en-US" dirty="0"/>
              <a:t>, this can be used for administration or General Council or for any transition documentation.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Bring in ideas for cost analysis </a:t>
            </a:r>
            <a:r>
              <a:rPr lang="en-US" dirty="0"/>
              <a:t>and potential plans for purchasing Narcan in the future.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Site protection laws, </a:t>
            </a:r>
            <a:r>
              <a:rPr lang="en-US" i="0" dirty="0">
                <a:solidFill>
                  <a:srgbClr val="202124"/>
                </a:solidFill>
                <a:effectLst/>
              </a:rPr>
              <a:t>RSMO 195.205 &amp; RSMO 195.206.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202124"/>
                </a:solidFill>
              </a:rPr>
              <a:t>Identify outside resources</a:t>
            </a:r>
            <a:r>
              <a:rPr lang="en-US" dirty="0">
                <a:solidFill>
                  <a:srgbClr val="202124"/>
                </a:solidFill>
              </a:rPr>
              <a:t>, Partners in Prevention already has training and dispersible resources ready to go and MIMH can be a great resource for first responders and Narcan access. </a:t>
            </a:r>
          </a:p>
        </p:txBody>
      </p:sp>
    </p:spTree>
    <p:extLst>
      <p:ext uri="{BB962C8B-B14F-4D97-AF65-F5344CB8AC3E}">
        <p14:creationId xmlns:p14="http://schemas.microsoft.com/office/powerpoint/2010/main" val="1066505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896A1-AD6F-1C75-48DE-44FDD6869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EE308-C684-A236-30EE-FB4173701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202124"/>
                </a:solidFill>
              </a:rPr>
              <a:t>Clearly outline safety measures</a:t>
            </a:r>
            <a:r>
              <a:rPr lang="en-US" dirty="0">
                <a:solidFill>
                  <a:srgbClr val="202124"/>
                </a:solidFill>
              </a:rPr>
              <a:t>, this could include the training of those who disperse the Narcan or those who could be reached for questions.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Add student voices,</a:t>
            </a:r>
            <a:r>
              <a:rPr lang="en-US" dirty="0"/>
              <a:t> this can help create buy-in (those with lived experiences, student organization…)</a:t>
            </a: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Have a “health expert” on the committee</a:t>
            </a:r>
            <a:r>
              <a:rPr lang="en-US" dirty="0"/>
              <a:t>, this can be you or anyone who has knowledge surrounding Narcan, prevention, and opioid related overdoses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664907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56300-3622-20C0-F855-BDD83C7CF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3F72C-8306-83AC-3B5B-94E0D680A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https://www.dea.gov/fentanylawareness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Drug Overdose Deaths Among Persons Aged 10–19 Years — United States, July 2019–December 2021 | MMWR (cdc.gov)</a:t>
            </a:r>
            <a:r>
              <a:rPr lang="en-US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https://revisor.mo.gov/main/OneSection.aspx?section=195.205#:~:text=Missouri%20Revisor%20of%20Statutes%20%2D%20Revised%20Statutes%20of%20Missouri%2C%20RSMo%20Section%20195.205&amp;text=195.205.,provide%20information%20and%20resources%2C%20when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https://health.mo.gov/living/families/schoolhealth/pdf/naloxone-toolkit.pdf</a:t>
            </a:r>
            <a:r>
              <a:rPr lang="en-US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6"/>
              </a:rPr>
              <a:t>https://rems.ed.gov/docs/OpioidsFactSheet_508c.pdf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7479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74534-FAA4-F15C-6708-CA9D1A6B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6C8A4-9704-C356-9C8D-776AFC01F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Why it’s important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Liability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Forming a collaborative coalition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Understanding the scope of the opioid epidemic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Setting goals &amp; a plan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Implementation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Combating stigma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Additional opportunities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Potential barriers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Potential areas for inclusion for next phase in plan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9734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8B92B-FA8A-C29D-333D-516AE5395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ACD38-BC49-F0FF-9B04-1B4A61306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https://legislativeanalysis.org/model-expanded-access-to-emergency-opioid-antagonists-act/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747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312FB-6DB8-8595-0027-4D7394650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E30DD-63C6-5C50-5F29-15F83AA29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Narcan/Naloxone- an opioid antagonist. Narcan is the brand name of the medication.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General Council- legal representation of the college/university, including the Board of  Trustees.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Administration/Administrators- planners/organizers who oversee the budget, disbursement of materials, and record keepers.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Fentanyl- a potent synthetic opioid that is 5ox stronger than heroin &amp; 100x stronger than morphine.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FSL- Fraternity &amp; </a:t>
            </a:r>
            <a:r>
              <a:rPr lang="en-US"/>
              <a:t>Sorority Life 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069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9703B-F089-2557-4410-3A0435882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it’s Important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985FA-CB60-D60D-4687-F7308643B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It’s imperative to focus on measures to improve students’ safety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With the emergence of Fentanyl in substances, students may be exposed to potentially lethal doses of opioids without their knowledge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5 out of 10 counterfeit pills that contain fentanyl seized by the DEA have a potentially lethal dose of fentanyl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Two-thirds of adolescent drug overdose deaths occurred with a potential bystander nearby </a:t>
            </a:r>
          </a:p>
        </p:txBody>
      </p:sp>
    </p:spTree>
    <p:extLst>
      <p:ext uri="{BB962C8B-B14F-4D97-AF65-F5344CB8AC3E}">
        <p14:creationId xmlns:p14="http://schemas.microsoft.com/office/powerpoint/2010/main" val="3085446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75108-13B9-F69D-42FC-8EB7A25C0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Liability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B81E0-8CE8-156B-2315-4A4CFEDF4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2161903"/>
            <a:ext cx="10134600" cy="2313844"/>
          </a:xfrm>
        </p:spPr>
        <p:txBody>
          <a:bodyPr/>
          <a:lstStyle/>
          <a:p>
            <a:r>
              <a:rPr lang="en-US" dirty="0"/>
              <a:t>Due to the Good Samaritan Law (</a:t>
            </a:r>
            <a:r>
              <a:rPr lang="en-US" i="0" dirty="0">
                <a:solidFill>
                  <a:srgbClr val="202124"/>
                </a:solidFill>
                <a:effectLst/>
              </a:rPr>
              <a:t>RSMO 195.205)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02124"/>
                </a:solidFill>
              </a:rPr>
              <a:t>Anyone who calls 911 or seeks medical assistance will not be subject to arrest/prosecution/conviction/property seizure for: </a:t>
            </a:r>
          </a:p>
          <a:p>
            <a:pPr marL="617220" lvl="1" indent="-342900"/>
            <a:r>
              <a:rPr lang="en-US" dirty="0">
                <a:solidFill>
                  <a:srgbClr val="202124"/>
                </a:solidFill>
              </a:rPr>
              <a:t>Possession of drugs/paraphernalia</a:t>
            </a:r>
          </a:p>
          <a:p>
            <a:pPr marL="617220" lvl="1" indent="-342900"/>
            <a:r>
              <a:rPr lang="en-US" dirty="0">
                <a:solidFill>
                  <a:srgbClr val="202124"/>
                </a:solidFill>
              </a:rPr>
              <a:t>Having a fake ID/giving alcohol to minors</a:t>
            </a:r>
          </a:p>
          <a:p>
            <a:pPr marL="617220" lvl="1" indent="-342900"/>
            <a:r>
              <a:rPr lang="en-US" dirty="0">
                <a:solidFill>
                  <a:srgbClr val="202124"/>
                </a:solidFill>
              </a:rPr>
              <a:t>Violating parole/restraining order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9CF480-46EA-73C8-C300-D7C551B9FD39}"/>
              </a:ext>
            </a:extLst>
          </p:cNvPr>
          <p:cNvSpPr txBox="1"/>
          <p:nvPr/>
        </p:nvSpPr>
        <p:spPr>
          <a:xfrm>
            <a:off x="1028700" y="4754881"/>
            <a:ext cx="97118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Due to RSMO 195.206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Anyone who administers Naloxone in good faith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Is immune from criminal prosecution/civil liability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Not subject to disciplinary action from their professional licensing board</a:t>
            </a:r>
          </a:p>
        </p:txBody>
      </p:sp>
    </p:spTree>
    <p:extLst>
      <p:ext uri="{BB962C8B-B14F-4D97-AF65-F5344CB8AC3E}">
        <p14:creationId xmlns:p14="http://schemas.microsoft.com/office/powerpoint/2010/main" val="2502480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1FC65-BEFB-D770-E88C-4C1780441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DBBED-1FCB-F89E-8203-BAF98FCD4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2161903"/>
            <a:ext cx="10134600" cy="1149188"/>
          </a:xfrm>
        </p:spPr>
        <p:txBody>
          <a:bodyPr/>
          <a:lstStyle/>
          <a:p>
            <a:r>
              <a:rPr lang="en-US" dirty="0"/>
              <a:t>While you do not have a legal requirement to stock or administer Naloxone</a:t>
            </a:r>
          </a:p>
          <a:p>
            <a:pPr marL="617220" lvl="1" indent="-342900"/>
            <a:r>
              <a:rPr lang="en-US" dirty="0"/>
              <a:t>If you have physicians on campus, in Missouri, it is their duty to protect members of the public</a:t>
            </a:r>
          </a:p>
          <a:p>
            <a:pPr marL="617220" lvl="1" indent="-342900"/>
            <a:r>
              <a:rPr lang="en-US" dirty="0"/>
              <a:t>Think about the Standard of Care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999B20-40EF-EBAF-79C6-F026B8BC6C22}"/>
              </a:ext>
            </a:extLst>
          </p:cNvPr>
          <p:cNvSpPr txBox="1"/>
          <p:nvPr/>
        </p:nvSpPr>
        <p:spPr>
          <a:xfrm>
            <a:off x="1028701" y="3801979"/>
            <a:ext cx="10134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 are no laws for not carrying Naloxone, but a school could be sued for negligence for not carrying Naloxone or offering training by family of those who may have overdosed.</a:t>
            </a:r>
          </a:p>
          <a:p>
            <a:endParaRPr lang="en-US" dirty="0"/>
          </a:p>
          <a:p>
            <a:r>
              <a:rPr lang="en-US" dirty="0"/>
              <a:t>*It’s better to be proactive than reactive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9217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60E52-136B-6F52-96BE-D1825E642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Forming a Collaborative Coalition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DD64C-B8B3-5978-FB3C-82B0445EF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impactful to create buy-in from other school/community organizations to both for you and administration. It prevents working in silos and creates opportunities for learning from others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Reach out to local coalitions (examples: Partners in Prevention, MIMH, local health depts/EMS)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See if you have persons on campus/community with lived experiences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Reach out to nurses/campus health, campus counselors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Reach out to your campus's athletics dept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PIP’s website has great tools for building Coalitions: </a:t>
            </a:r>
            <a:r>
              <a:rPr lang="en-US" dirty="0">
                <a:hlinkClick r:id="rId3"/>
              </a:rPr>
              <a:t>https://www.mopip.org/toolkit.html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527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58E6F-F481-1FA5-931C-8F9FB21C4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the Scope of the Opioid Epidemic &amp; Evaluation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514DE-4428-D8D3-CF55-0E1F76DF1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2114278"/>
            <a:ext cx="10134600" cy="445797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It is important to understand the scope of the opioid epidemic to be able to relay it to the administration.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Create a background that encompasses the need for Naloxone on campus</a:t>
            </a:r>
          </a:p>
          <a:p>
            <a:pPr marL="617220" lvl="1" indent="-342900"/>
            <a:r>
              <a:rPr lang="en-US" dirty="0"/>
              <a:t>Outline risk factors that include data points to support</a:t>
            </a:r>
          </a:p>
          <a:p>
            <a:pPr marL="617220" lvl="2" indent="-342900"/>
            <a:r>
              <a:rPr lang="en-US" dirty="0"/>
              <a:t>		* Things listed in Adding Student Voices slide</a:t>
            </a:r>
          </a:p>
          <a:p>
            <a:pPr marL="617220" lvl="1" indent="-342900"/>
            <a:r>
              <a:rPr lang="en-US" dirty="0"/>
              <a:t>Include the culture and climate information</a:t>
            </a:r>
          </a:p>
          <a:p>
            <a:pPr marL="617220" lvl="2" indent="-342900"/>
            <a:r>
              <a:rPr lang="en-US" dirty="0"/>
              <a:t>	* This can be information about students use patterns or knowledge surrounding opioids unique to your campus outlined in the MACHB or HOPE survey</a:t>
            </a:r>
          </a:p>
          <a:p>
            <a:r>
              <a:rPr lang="en-US" b="1" dirty="0"/>
              <a:t>Evaluate:</a:t>
            </a:r>
          </a:p>
          <a:p>
            <a:r>
              <a:rPr lang="en-US" dirty="0"/>
              <a:t>Include an evaluation of current polices/climate on campus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Try to point out positives as well as areas for improvement</a:t>
            </a:r>
          </a:p>
          <a:p>
            <a:pPr marL="617220" lvl="1" indent="-342900"/>
            <a:r>
              <a:rPr lang="en-US" dirty="0"/>
              <a:t>	*Using the Narcan Toolkit will aid in this</a:t>
            </a:r>
          </a:p>
          <a:p>
            <a:pPr marL="617220" lvl="2" indent="-342900"/>
            <a:endParaRPr lang="en-US" dirty="0"/>
          </a:p>
          <a:p>
            <a:pPr marL="617220" lvl="2" indent="-3429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444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83071-F230-42C6-4B0A-B08F8F18A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Student Voices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8FB65-5085-FDCB-E6FF-D313AA78B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the Honest Opioid Perspectives &amp; Experiences survey: 71% of students who have used/misused opioids in the past year would like a place to easily/discreetly access Naloxone.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Most students have hesitancy administering Naloxone due to worry that they would make the situation worse, or not sure if the person is having an opioid overdose</a:t>
            </a:r>
          </a:p>
          <a:p>
            <a:pPr marL="617220" lvl="1" indent="-342900"/>
            <a:r>
              <a:rPr lang="en-US" dirty="0"/>
              <a:t>This shows the need to include training measures for students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Most students who have not used opioids in the past year are unaware of the Good Samaritan Law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Students who actively use/misuse opioids have a concern of overdosing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007335"/>
      </p:ext>
    </p:extLst>
  </p:cSld>
  <p:clrMapOvr>
    <a:masterClrMapping/>
  </p:clrMapOvr>
</p:sld>
</file>

<file path=ppt/theme/theme1.xml><?xml version="1.0" encoding="utf-8"?>
<a:theme xmlns:a="http://schemas.openxmlformats.org/drawingml/2006/main" name="AdornVTI">
  <a:themeElements>
    <a:clrScheme name="AnalogousFromRegularSeedRightStep">
      <a:dk1>
        <a:srgbClr val="000000"/>
      </a:dk1>
      <a:lt1>
        <a:srgbClr val="FFFFFF"/>
      </a:lt1>
      <a:dk2>
        <a:srgbClr val="34381F"/>
      </a:dk2>
      <a:lt2>
        <a:srgbClr val="E2E6E8"/>
      </a:lt2>
      <a:accent1>
        <a:srgbClr val="C3724D"/>
      </a:accent1>
      <a:accent2>
        <a:srgbClr val="B1923B"/>
      </a:accent2>
      <a:accent3>
        <a:srgbClr val="9BAB43"/>
      </a:accent3>
      <a:accent4>
        <a:srgbClr val="6EB13B"/>
      </a:accent4>
      <a:accent5>
        <a:srgbClr val="4AB848"/>
      </a:accent5>
      <a:accent6>
        <a:srgbClr val="3BB16A"/>
      </a:accent6>
      <a:hlink>
        <a:srgbClr val="3A8BB0"/>
      </a:hlink>
      <a:folHlink>
        <a:srgbClr val="7F7F7F"/>
      </a:folHlink>
    </a:clrScheme>
    <a:fontScheme name="Bembo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ornVTI" id="{497E3FA9-5A27-4D12-9D04-917BEF3D1303}" vid="{34192A01-61CA-4566-9818-841C607496F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3496</TotalTime>
  <Words>1846</Words>
  <Application>Microsoft Office PowerPoint</Application>
  <PresentationFormat>Widescreen</PresentationFormat>
  <Paragraphs>146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Aptos</vt:lpstr>
      <vt:lpstr>Arial</vt:lpstr>
      <vt:lpstr>Bembo</vt:lpstr>
      <vt:lpstr>Times New Roman</vt:lpstr>
      <vt:lpstr>AdornVTI</vt:lpstr>
      <vt:lpstr>Toolkit for Administrator buy-in: Naloxone</vt:lpstr>
      <vt:lpstr>Objectives</vt:lpstr>
      <vt:lpstr>Terminology</vt:lpstr>
      <vt:lpstr>Why it’s Important</vt:lpstr>
      <vt:lpstr>Liability </vt:lpstr>
      <vt:lpstr>Liability</vt:lpstr>
      <vt:lpstr>Forming a Collaborative Coalition</vt:lpstr>
      <vt:lpstr>Understanding the Scope of the Opioid Epidemic &amp; Evaluation </vt:lpstr>
      <vt:lpstr>Adding Student Voices</vt:lpstr>
      <vt:lpstr>Setting Goals &amp; a Plan</vt:lpstr>
      <vt:lpstr>Setting Goals &amp; a Plan</vt:lpstr>
      <vt:lpstr>Implementation </vt:lpstr>
      <vt:lpstr>Combating Stigma </vt:lpstr>
      <vt:lpstr>Potential Barriers</vt:lpstr>
      <vt:lpstr>Potential Barriers</vt:lpstr>
      <vt:lpstr>Potential Areas for Inclusion in “Phase Two” </vt:lpstr>
      <vt:lpstr>Key Points</vt:lpstr>
      <vt:lpstr>Key Points</vt:lpstr>
      <vt:lpstr>References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Toolkit for Administrator buy-in: Naloxone</dc:title>
  <dc:creator>Edwards, Hope A.</dc:creator>
  <cp:lastModifiedBy>Edwards, Hope</cp:lastModifiedBy>
  <cp:revision>11</cp:revision>
  <dcterms:created xsi:type="dcterms:W3CDTF">2024-01-11T01:06:37Z</dcterms:created>
  <dcterms:modified xsi:type="dcterms:W3CDTF">2025-02-26T20:32:11Z</dcterms:modified>
</cp:coreProperties>
</file>